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73" r:id="rId3"/>
    <p:sldMasterId id="2147483685" r:id="rId4"/>
    <p:sldMasterId id="2147483697" r:id="rId5"/>
    <p:sldMasterId id="2147483709" r:id="rId6"/>
    <p:sldMasterId id="2147483722" r:id="rId7"/>
  </p:sldMasterIdLst>
  <p:notesMasterIdLst>
    <p:notesMasterId r:id="rId31"/>
  </p:notesMasterIdLst>
  <p:sldIdLst>
    <p:sldId id="273" r:id="rId8"/>
    <p:sldId id="272" r:id="rId9"/>
    <p:sldId id="257" r:id="rId10"/>
    <p:sldId id="271" r:id="rId11"/>
    <p:sldId id="259" r:id="rId12"/>
    <p:sldId id="263" r:id="rId13"/>
    <p:sldId id="264" r:id="rId14"/>
    <p:sldId id="258" r:id="rId15"/>
    <p:sldId id="260" r:id="rId16"/>
    <p:sldId id="261" r:id="rId17"/>
    <p:sldId id="268" r:id="rId18"/>
    <p:sldId id="269" r:id="rId19"/>
    <p:sldId id="270" r:id="rId20"/>
    <p:sldId id="274" r:id="rId21"/>
    <p:sldId id="275" r:id="rId22"/>
    <p:sldId id="276" r:id="rId23"/>
    <p:sldId id="277" r:id="rId24"/>
    <p:sldId id="280" r:id="rId25"/>
    <p:sldId id="265" r:id="rId26"/>
    <p:sldId id="266" r:id="rId27"/>
    <p:sldId id="267" r:id="rId28"/>
    <p:sldId id="278" r:id="rId29"/>
    <p:sldId id="279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EE02D1-E7A3-4E44-8FAA-05E6B33A28A6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09203A-1EDF-4A9D-98B8-314F82E48D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50790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Shape 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35475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405220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272247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424905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7" y="6217621"/>
            <a:ext cx="548700" cy="52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pPr lvl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7" y="6217621"/>
            <a:ext cx="548700" cy="52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pPr lvl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7" y="6217621"/>
            <a:ext cx="548700" cy="52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pPr lvl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slideLayout" Target="../slideLayouts/slideLayout80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8.xml"/><Relationship Id="rId4" Type="http://schemas.openxmlformats.org/officeDocument/2006/relationships/image" Target="../media/image18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7" Type="http://schemas.openxmlformats.org/officeDocument/2006/relationships/image" Target="../media/image23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22.gif"/><Relationship Id="rId5" Type="http://schemas.openxmlformats.org/officeDocument/2006/relationships/image" Target="../media/image21.gif"/><Relationship Id="rId4" Type="http://schemas.openxmlformats.org/officeDocument/2006/relationships/image" Target="../media/image20.gi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zengarden.in/blogi/ritm-mozga.html" TargetMode="External"/><Relationship Id="rId2" Type="http://schemas.openxmlformats.org/officeDocument/2006/relationships/hyperlink" Target="http://emirsaba.org/hronobiologiya.html?page=8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dnevnyk-uspeha.com/interesnye-fakty/kak-rabotayut-biologicheskie-chasyi-cheloveka.html" TargetMode="External"/><Relationship Id="rId4" Type="http://schemas.openxmlformats.org/officeDocument/2006/relationships/hyperlink" Target="https://www.b17.ru/article/67675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1692275" y="2419350"/>
            <a:ext cx="7127875" cy="1895475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kk-K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0" y="4500570"/>
            <a:ext cx="9144000" cy="2357430"/>
          </a:xfrm>
          <a:prstGeom prst="rect">
            <a:avLst/>
          </a:prstGeom>
          <a:solidFill>
            <a:srgbClr val="FFFF00"/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/>
              <a:buNone/>
              <a:defRPr/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</a:t>
            </a:r>
          </a:p>
          <a:p>
            <a:pPr algn="just">
              <a:defRPr/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</a:t>
            </a:r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5074" y="0"/>
            <a:ext cx="2928926" cy="28574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2500298" y="214290"/>
            <a:ext cx="407196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0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Әл-Фараби  атындағы  Қазақ  Ұлттық   Университеті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0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Биология және  Биотехнология факультеті</a:t>
            </a:r>
          </a:p>
        </p:txBody>
      </p:sp>
      <p:pic>
        <p:nvPicPr>
          <p:cNvPr id="8" name="Picture 7" descr="C:\Users\dell\Downloads\логотип казну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0"/>
            <a:ext cx="2678546" cy="28574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0" y="2928934"/>
            <a:ext cx="9144000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kk-KZ" sz="4800" b="1" i="1" dirty="0" smtClean="0">
                <a:latin typeface="Times New Roman" pitchFamily="18" charset="0"/>
                <a:cs typeface="Times New Roman" pitchFamily="18" charset="0"/>
              </a:rPr>
              <a:t>1 лекция.</a:t>
            </a:r>
            <a:r>
              <a:rPr lang="kk-KZ" sz="4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4800" dirty="0" smtClean="0">
                <a:latin typeface="Times New Roman" pitchFamily="18" charset="0"/>
                <a:cs typeface="Times New Roman" pitchFamily="18" charset="0"/>
              </a:rPr>
              <a:t>Кіріспе. Хронобиология пәні, мақсаты міндеттері.</a:t>
            </a:r>
            <a:endParaRPr lang="ru-RU" sz="48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596" y="428604"/>
            <a:ext cx="8358246" cy="235745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жануарларда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биологиялық ырғақ әр түрлі физиологиялық-биохимиялық процестер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(температура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ауытқулары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гормондар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бөлінуі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РНҚ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синтезі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рибосома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құрылуы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клеткалардың бөлінуі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т.б.)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активтілігінің кезеңділігімен бейнеленеді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1138" name="Picture 2" descr="http://earth-chronicles.ru/Publications/68/52501931.jpg"/>
          <p:cNvPicPr>
            <a:picLocks noChangeAspect="1" noChangeArrowheads="1"/>
          </p:cNvPicPr>
          <p:nvPr/>
        </p:nvPicPr>
        <p:blipFill>
          <a:blip r:embed="rId2"/>
          <a:srcRect r="20587"/>
          <a:stretch>
            <a:fillRect/>
          </a:stretch>
        </p:blipFill>
        <p:spPr bwMode="auto">
          <a:xfrm>
            <a:off x="214282" y="2928934"/>
            <a:ext cx="2571768" cy="24288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1140" name="Picture 4" descr="http://khavinson.info/img/prs-fig18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8926" y="2928934"/>
            <a:ext cx="5929354" cy="167207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1142" name="Picture 6" descr="http://distant-lessons.ru/wp-content/uploads/2012/11/Fazy-mitoza.jpg"/>
          <p:cNvPicPr>
            <a:picLocks noChangeAspect="1" noChangeArrowheads="1"/>
          </p:cNvPicPr>
          <p:nvPr/>
        </p:nvPicPr>
        <p:blipFill>
          <a:blip r:embed="rId4"/>
          <a:srcRect t="10714" b="14285"/>
          <a:stretch>
            <a:fillRect/>
          </a:stretch>
        </p:blipFill>
        <p:spPr bwMode="auto">
          <a:xfrm>
            <a:off x="2786050" y="4786322"/>
            <a:ext cx="6143636" cy="18573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Жүректің соғу ырғақтылығы</a:t>
            </a:r>
          </a:p>
          <a:p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Қысымның ырғақтылығы</a:t>
            </a:r>
          </a:p>
          <a:p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Артериалдық қысымның ырғақтылығы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8643966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Физиологиялық белсенділік</a:t>
            </a:r>
            <a:endParaRPr lang="ru-RU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84996" name="Picture 4" descr="https://misanec.ru/wp-content/uploads/2016/05/6fd87d45bb452cb94af599ed3cec18d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3929066"/>
            <a:ext cx="4375382" cy="27622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4998" name="Picture 6" descr="http://playcast.ru/uploads/2014/05/29/8763874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57884" y="1428736"/>
            <a:ext cx="2786082" cy="304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>
            <a:spLocks noGrp="1"/>
          </p:cNvSpPr>
          <p:nvPr>
            <p:ph type="title"/>
          </p:nvPr>
        </p:nvSpPr>
        <p:spPr>
          <a:xfrm>
            <a:off x="357158" y="285728"/>
            <a:ext cx="8520600" cy="7636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Адамның биологиялық ырғақтылығы</a:t>
            </a:r>
            <a:endParaRPr sz="2800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 dirty="0" smtClean="0"/>
              <a:t>                             </a:t>
            </a:r>
            <a:r>
              <a:rPr lang="ru" b="1" dirty="0" smtClean="0">
                <a:solidFill>
                  <a:srgbClr val="FF0000"/>
                </a:solidFill>
                <a:cs typeface="Aharoni" pitchFamily="2" charset="-79"/>
              </a:rPr>
              <a:t>Физикалық</a:t>
            </a:r>
          </a:p>
          <a:p>
            <a:pPr lvl="0">
              <a:spcBef>
                <a:spcPts val="0"/>
              </a:spcBef>
              <a:buNone/>
            </a:pPr>
            <a:endParaRPr lang="ru" dirty="0" smtClean="0"/>
          </a:p>
          <a:p>
            <a:pPr lvl="0">
              <a:spcBef>
                <a:spcPts val="0"/>
              </a:spcBef>
              <a:buNone/>
            </a:pPr>
            <a:r>
              <a:rPr lang="ru" dirty="0" smtClean="0"/>
              <a:t>                          </a:t>
            </a:r>
          </a:p>
          <a:p>
            <a:pPr lvl="0">
              <a:spcBef>
                <a:spcPts val="0"/>
              </a:spcBef>
              <a:buNone/>
            </a:pPr>
            <a:r>
              <a:rPr lang="ru" dirty="0" smtClean="0"/>
              <a:t>                          </a:t>
            </a:r>
            <a:r>
              <a:rPr lang="ru" b="1" dirty="0" smtClean="0">
                <a:solidFill>
                  <a:srgbClr val="FF0000"/>
                </a:solidFill>
                <a:cs typeface="Aharoni" pitchFamily="2" charset="-79"/>
              </a:rPr>
              <a:t>Эмоционалды</a:t>
            </a:r>
            <a:r>
              <a:rPr lang="ru" dirty="0" smtClean="0"/>
              <a:t>    </a:t>
            </a:r>
          </a:p>
          <a:p>
            <a:pPr lvl="0">
              <a:spcBef>
                <a:spcPts val="0"/>
              </a:spcBef>
              <a:buNone/>
            </a:pPr>
            <a:endParaRPr lang="ru" dirty="0" smtClean="0"/>
          </a:p>
          <a:p>
            <a:pPr lvl="0">
              <a:spcBef>
                <a:spcPts val="0"/>
              </a:spcBef>
              <a:buNone/>
            </a:pPr>
            <a:r>
              <a:rPr lang="ru" dirty="0" smtClean="0"/>
              <a:t>                         </a:t>
            </a:r>
          </a:p>
          <a:p>
            <a:pPr lvl="0">
              <a:spcBef>
                <a:spcPts val="0"/>
              </a:spcBef>
              <a:buNone/>
            </a:pPr>
            <a:r>
              <a:rPr lang="ru" dirty="0" smtClean="0"/>
              <a:t>                        </a:t>
            </a:r>
            <a:r>
              <a:rPr lang="ru" b="1" dirty="0" smtClean="0">
                <a:solidFill>
                  <a:srgbClr val="FF0000"/>
                </a:solidFill>
                <a:cs typeface="Aharoni" pitchFamily="2" charset="-79"/>
              </a:rPr>
              <a:t>Интеллектуалды</a:t>
            </a:r>
            <a:endParaRPr lang="ru" b="1" dirty="0">
              <a:solidFill>
                <a:srgbClr val="FF0000"/>
              </a:solidFill>
              <a:cs typeface="Aharoni" pitchFamily="2" charset="-79"/>
            </a:endParaRPr>
          </a:p>
        </p:txBody>
      </p:sp>
      <p:pic>
        <p:nvPicPr>
          <p:cNvPr id="4" name="Picture 8" descr="j0236462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357290" y="952483"/>
            <a:ext cx="1428760" cy="1905013"/>
          </a:xfrm>
          <a:prstGeom prst="rect">
            <a:avLst/>
          </a:prstGeom>
          <a:noFill/>
        </p:spPr>
      </p:pic>
      <p:pic>
        <p:nvPicPr>
          <p:cNvPr id="5" name="Picture 10" descr="j0318093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6143636" y="952483"/>
            <a:ext cx="1301750" cy="2114549"/>
          </a:xfrm>
          <a:prstGeom prst="rect">
            <a:avLst/>
          </a:prstGeom>
          <a:noFill/>
        </p:spPr>
      </p:pic>
      <p:pic>
        <p:nvPicPr>
          <p:cNvPr id="6" name="Picture 12" descr="j0282740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1500166" y="3143248"/>
            <a:ext cx="1219200" cy="1625600"/>
          </a:xfrm>
          <a:prstGeom prst="rect">
            <a:avLst/>
          </a:prstGeom>
          <a:noFill/>
        </p:spPr>
      </p:pic>
      <p:pic>
        <p:nvPicPr>
          <p:cNvPr id="7" name="Picture 14" descr="j0282737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6143636" y="3238499"/>
            <a:ext cx="1357322" cy="1619261"/>
          </a:xfrm>
          <a:prstGeom prst="rect">
            <a:avLst/>
          </a:prstGeom>
          <a:noFill/>
        </p:spPr>
      </p:pic>
      <p:pic>
        <p:nvPicPr>
          <p:cNvPr id="8" name="Picture 18" descr="j0282747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28728" y="5232400"/>
            <a:ext cx="1219200" cy="162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8" descr="j0282747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29388" y="5232400"/>
            <a:ext cx="1219200" cy="162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71472" y="428604"/>
            <a:ext cx="8072494" cy="585791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Жұмысқа қабілеттілік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қажу кезеңдеріне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әсіресе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психикалық белсенділігіне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тәуліктік биологиялық ырғақ әсер етеді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Оның ерекше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маңызы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бар:</a:t>
            </a: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Ең үлкен белсенділік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таңертең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(сағат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8 — 12), </a:t>
            </a:r>
          </a:p>
          <a:p>
            <a:pPr algn="just"/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Ең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аз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белсенділік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тәулік ортасында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сағат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12—16), </a:t>
            </a:r>
          </a:p>
          <a:p>
            <a:pPr algn="just"/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Екінші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ең үлкен белсенділік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кешкі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мезгілде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(сағат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16 — 20), </a:t>
            </a:r>
          </a:p>
          <a:p>
            <a:pPr algn="just"/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Барынша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байқалатын ең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аз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белсенділік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түнде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сағат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21 — 23)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Таңертеңгі және кешкі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мезгілдегі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белсенділіктің сергектігі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организмде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жататын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ішкі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биохимиялық процестерге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00034" y="428605"/>
            <a:ext cx="8229600" cy="185738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just"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      Ми функциясының белсенділігіне байланысты биологиялық ырғақтарды бірнеше кезеңдерге бөліп қарастырсақ </a:t>
            </a:r>
            <a:r>
              <a:rPr lang="ru-RU" dirty="0" smtClean="0">
                <a:latin typeface="Times New Roman"/>
                <a:cs typeface="Times New Roman"/>
              </a:rPr>
              <a:t>:</a:t>
            </a:r>
          </a:p>
          <a:p>
            <a:pPr algn="just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3214678" y="2714620"/>
            <a:ext cx="2714644" cy="3857652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project68.narod.ru/Projects/2/63/63.files/master06_background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Овал 3"/>
          <p:cNvSpPr/>
          <p:nvPr/>
        </p:nvSpPr>
        <p:spPr>
          <a:xfrm>
            <a:off x="0" y="214290"/>
            <a:ext cx="6000792" cy="321471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 кезең.</a:t>
            </a:r>
          </a:p>
          <a:p>
            <a:pPr algn="ctr"/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Таңғы сағат 6.00-7.00 – бірінші реттік есте сақтау қабілеті белсенді болады. Бұл уақытта оқыған ақпараттар ұзақ мерзімде есіңізде сақталады.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143208" y="3429000"/>
            <a:ext cx="6000792" cy="321471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ІІ кезең.</a:t>
            </a:r>
          </a:p>
          <a:p>
            <a:pPr algn="ctr"/>
            <a: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Сағат 8.00-9.00 логикалық ойлар мен анализ жасауға болатын ең тиімді уақыт.</a:t>
            </a:r>
          </a:p>
          <a:p>
            <a:pPr algn="ctr"/>
            <a:endParaRPr lang="kk-K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project68.narod.ru/Projects/2/63/63.files/master06_background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Овал 3"/>
          <p:cNvSpPr/>
          <p:nvPr/>
        </p:nvSpPr>
        <p:spPr>
          <a:xfrm>
            <a:off x="3143208" y="142852"/>
            <a:ext cx="6000792" cy="3000396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ІІІ кезең.</a:t>
            </a:r>
          </a:p>
          <a:p>
            <a:pPr algn="ctr"/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Сағат 9.00-10.00 түрлі статистикамен байланысты ақпараттармен жұмыс жасауға арналған ең қолайлы уақыт.</a:t>
            </a:r>
          </a:p>
          <a:p>
            <a:pPr algn="ctr"/>
            <a:endParaRPr lang="kk-KZ" dirty="0" smtClean="0"/>
          </a:p>
        </p:txBody>
      </p:sp>
      <p:sp>
        <p:nvSpPr>
          <p:cNvPr id="6" name="Овал 5"/>
          <p:cNvSpPr/>
          <p:nvPr/>
        </p:nvSpPr>
        <p:spPr>
          <a:xfrm>
            <a:off x="0" y="3643314"/>
            <a:ext cx="6000792" cy="3000396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кезең.</a:t>
            </a:r>
            <a:endParaRPr lang="en-US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Сағат 11.00-12.00 интеллектуальды функциялардың күрт төмендейтін уақыты. Бұл уақытта миды кішкене тынықтарған дұрыс.</a:t>
            </a:r>
          </a:p>
          <a:p>
            <a:pPr algn="ctr"/>
            <a:endParaRPr lang="kk-K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project68.narod.ru/Projects/2/63/63.files/master06_background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Овал 3"/>
          <p:cNvSpPr/>
          <p:nvPr/>
        </p:nvSpPr>
        <p:spPr>
          <a:xfrm>
            <a:off x="0" y="214290"/>
            <a:ext cx="6000792" cy="300039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kk-KZ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кезең.</a:t>
            </a:r>
            <a:endParaRPr lang="en-US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Сағат 12.00 мен 19.00 аралығы – белсенді жұмыс жасауға арналған ең тиімді уақыт.</a:t>
            </a:r>
          </a:p>
          <a:p>
            <a:pPr algn="ctr"/>
            <a:endParaRPr lang="kk-KZ" dirty="0" smtClean="0"/>
          </a:p>
          <a:p>
            <a:pPr algn="ctr"/>
            <a:endParaRPr lang="kk-KZ" dirty="0" smtClean="0"/>
          </a:p>
        </p:txBody>
      </p:sp>
      <p:sp>
        <p:nvSpPr>
          <p:cNvPr id="5" name="Овал 4"/>
          <p:cNvSpPr/>
          <p:nvPr/>
        </p:nvSpPr>
        <p:spPr>
          <a:xfrm>
            <a:off x="2928926" y="3571876"/>
            <a:ext cx="6000792" cy="3000396"/>
          </a:xfrm>
          <a:prstGeom prst="ellipse">
            <a:avLst/>
          </a:prstGeom>
          <a:solidFill>
            <a:srgbClr val="79FB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 кезең.</a:t>
            </a:r>
          </a:p>
          <a:p>
            <a:pPr algn="ctr"/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Сағат 20.00-23.00 – бұл уақытта сіздің миыңыз бен жүйке жүйеңіз тынығуы тиіс.</a:t>
            </a:r>
          </a:p>
          <a:p>
            <a:pPr algn="ctr"/>
            <a:endParaRPr lang="kk-KZ" dirty="0" smtClean="0"/>
          </a:p>
          <a:p>
            <a:pPr algn="ctr"/>
            <a:endParaRPr lang="kk-K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071678"/>
            <a:ext cx="8229600" cy="271464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just"/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Хронобиологияның космосқа, реактивтік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самолеттермен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ұшу барысында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және сол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сияқты түнгі және вахталық жұмыс атқарған кезеңдерде организмдегі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биоырғақтылық процестердің бұзылуынан туындайтын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десинхронозбен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денсаулығын сақтауды қамтамасыз етуде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қолданылмалы маңызы зор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42" name="Picture 2" descr="http://xn--e1adcaacuhnujm.xn--p1ai/wp-content/uploads/2016/11/solnechnay-sistem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4857760"/>
            <a:ext cx="8715436" cy="200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644" name="Picture 4" descr="http://fb.ru/misc/i/gallery/38228/95906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0"/>
            <a:ext cx="8572560" cy="19288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kk-KZ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Биоритмдердің негізгі құрылымдық көрсеткіштері</a:t>
            </a:r>
            <a:endParaRPr lang="ru-RU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147248" cy="475775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just"/>
            <a:r>
              <a:rPr lang="kk-K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Период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организмнің кез-келген тіршілік әрекетінің бір циклына кететін уақыт;</a:t>
            </a:r>
          </a:p>
          <a:p>
            <a:pPr algn="just"/>
            <a:r>
              <a:rPr lang="kk-K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Ритмнің жиілігі 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уақыт бірлігіндегі қайталанатын цикл саны.</a:t>
            </a:r>
          </a:p>
          <a:p>
            <a:pPr algn="just"/>
            <a:r>
              <a:rPr lang="kk-K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Фаза 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циклдың кез-келген жеке айырылған бөлігі.</a:t>
            </a:r>
          </a:p>
          <a:p>
            <a:pPr algn="just"/>
            <a:r>
              <a:rPr lang="kk-K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Акрофаза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периодтағы биоритм параметрлерінің ең үлкен мәндеріне сәйкес бөлігі. </a:t>
            </a:r>
          </a:p>
          <a:p>
            <a:pPr algn="just"/>
            <a:r>
              <a:rPr lang="kk-K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Батифаза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зерттелуші параметрдің период ішіндегі ең төмен мәні.</a:t>
            </a:r>
          </a:p>
          <a:p>
            <a:pPr algn="just"/>
            <a:r>
              <a:rPr lang="kk-K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Мезор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тербелмелі ритмдік процестердің орта мәні. </a:t>
            </a:r>
          </a:p>
          <a:p>
            <a:pPr algn="just"/>
            <a:r>
              <a:rPr lang="kk-K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Амплитуда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биоритм параметрлерінің ауытқуы ең жоғары екі шеткі мәндерінің аралығы.</a:t>
            </a:r>
          </a:p>
          <a:p>
            <a:endParaRPr lang="kk-KZ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7921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3042" y="928670"/>
            <a:ext cx="5338936" cy="436910"/>
          </a:xfrm>
        </p:spPr>
        <p:txBody>
          <a:bodyPr>
            <a:noAutofit/>
          </a:bodyPr>
          <a:lstStyle/>
          <a:p>
            <a:pPr algn="l"/>
            <a:r>
              <a:rPr lang="kk-KZ" sz="6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Жоспар:</a:t>
            </a:r>
            <a:endParaRPr lang="ru-RU" sz="6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4282" y="1785926"/>
            <a:ext cx="7858180" cy="374841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Хронобиология ғылым ретінде.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Хронобиологияның басқа ғылым салаларымен байланысы.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Биологиялық ритмдер жайлы түсінік.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Биологиялық ритмдердің параметрлері.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Биологиялық  ритмдерді қалыптастырушы факторлар.</a:t>
            </a:r>
          </a:p>
          <a:p>
            <a:pPr marL="514350" indent="-514350">
              <a:buFont typeface="+mj-lt"/>
              <a:buAutoNum type="arabicPeriod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362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03" y="332656"/>
            <a:ext cx="8375461" cy="6176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871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kk-KZ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Биоритмдерді қалыптастыратын негізгі факторлар:</a:t>
            </a:r>
            <a:endParaRPr lang="ru-RU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147248" cy="4781128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kk-KZ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Геофизикалық факторлар:</a:t>
            </a:r>
          </a:p>
          <a:p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Фотопериодизм (күн мен түннің ауысуы);</a:t>
            </a:r>
          </a:p>
          <a:p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Қоректену режимінің циклділігі;</a:t>
            </a:r>
          </a:p>
          <a:p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Геомагниттік өрістің циклділігі;</a:t>
            </a:r>
          </a:p>
          <a:p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Қоршаған орта температурасының циклділігі (күн – түн, қыс – жаз);</a:t>
            </a:r>
          </a:p>
          <a:p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Ай фазаларының циклділігі;</a:t>
            </a:r>
          </a:p>
          <a:p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Жердің тартылу күшінің циклдік өзгерістері.</a:t>
            </a:r>
          </a:p>
          <a:p>
            <a:pPr marL="0" indent="0">
              <a:buNone/>
            </a:pPr>
            <a:r>
              <a:rPr lang="kk-KZ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Социальдық факторлар.</a:t>
            </a:r>
          </a:p>
          <a:p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Жұмыс режимі.</a:t>
            </a:r>
          </a:p>
          <a:p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Дем алу режимі. </a:t>
            </a:r>
          </a:p>
        </p:txBody>
      </p:sp>
    </p:spTree>
    <p:extLst>
      <p:ext uri="{BB962C8B-B14F-4D97-AF65-F5344CB8AC3E}">
        <p14:creationId xmlns:p14="http://schemas.microsoft.com/office/powerpoint/2010/main" val="4217612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algn="just"/>
            <a:endParaRPr lang="ru-RU" sz="29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Биологиялық  ырғақ  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биологиялық  процестер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  мен </a:t>
            </a:r>
          </a:p>
          <a:p>
            <a:pPr algn="just"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құбылыстардың  қарқыны  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мен  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сипатындағы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  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мезгіл-мезгіл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  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қайталанып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отыратын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өзгерістер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реттілігі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. 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Биологиялықырғақ барлық тірі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организмдерге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тән  және  ол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  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клеткалық        процестерден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  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бастап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  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популяциялық,  биосфералық  құбылыс-тарды қамтиды.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Мұны зерттейтін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ғылым саласы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 — 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биоритмология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.  </a:t>
            </a:r>
          </a:p>
          <a:p>
            <a:pPr algn="just"/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Биологиялық  ырғақ  табиғи  жағдайда  қоршаған  ортадағы  құ-былыстар өзгерістеріне  сәйкес  жүреді,  </a:t>
            </a:r>
            <a:r>
              <a:rPr lang="ru-RU" sz="2900" i="1" dirty="0" err="1" smtClean="0">
                <a:latin typeface="Times New Roman" pitchFamily="18" charset="0"/>
                <a:cs typeface="Times New Roman" pitchFamily="18" charset="0"/>
              </a:rPr>
              <a:t>“Биологиялық  сағат”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 қызметін  атқарады, организмнің  уақыт  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пен  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кеңістікте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  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бағ-дарлануына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,  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қоршаған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  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ортадағы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өзгерістерге алдын-ала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дайындалуға мүмкіндік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береді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357422" y="357166"/>
            <a:ext cx="4355681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Қорытынды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74638"/>
            <a:ext cx="7929618" cy="11430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k-K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Пайдаланылған әдебиеттер: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600200"/>
            <a:ext cx="8786874" cy="504351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[1]: 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  <a:hlinkClick r:id="rId2"/>
              </a:rPr>
              <a:t>http://emirsaba.org/hronobiologiya.html?page=8</a:t>
            </a:r>
            <a:endParaRPr lang="kk-KZ" sz="3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[2]: 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  <a:hlinkClick r:id="rId3"/>
              </a:rPr>
              <a:t>https://zengarden.in/blogi/ritm-mozga.html</a:t>
            </a:r>
            <a:endParaRPr lang="kk-KZ" sz="3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[3]: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Хронобиология-оқу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құралы 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/ 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Г.Б.Тойчибекова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,  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Г.Абишова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, Ә.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Әбдімүтәліп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,  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Түркістан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, 2015 ж. – 96 б. </a:t>
            </a:r>
            <a:endParaRPr lang="kk-KZ" sz="3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[4]: 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  <a:hlinkClick r:id="rId4"/>
              </a:rPr>
              <a:t>https://www.b17.ru/article/67675/</a:t>
            </a:r>
            <a:endParaRPr lang="kk-KZ" sz="3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[5]: Ф.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Блум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, А.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Лейзерсон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, Л.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Ховстедтер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« Мозг, разум и поведение », изд. « Мир», 1988.,108 бет.</a:t>
            </a:r>
          </a:p>
          <a:p>
            <a:pPr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[6]: 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  <a:hlinkClick r:id="rId5"/>
              </a:rPr>
              <a:t>http://dnevnyk-uspeha.com/interesnye-fakty/kak-rabotayut-biologicheskie-chasyi-cheloveka.html</a:t>
            </a:r>
            <a:endParaRPr lang="kk-KZ" sz="3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[7]: Ф.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Блум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, А.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Лейзерсон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, Л.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Ховстедтер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« Мозг, разум и поведение », изд. « Мир», 1988.,110 бет.</a:t>
            </a:r>
            <a:endParaRPr lang="kk-KZ" sz="3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latin typeface="Times New Roman"/>
              <a:cs typeface="Times New Roman"/>
            </a:endParaRPr>
          </a:p>
          <a:p>
            <a:pPr>
              <a:buNone/>
            </a:pPr>
            <a:endParaRPr lang="kk-KZ" dirty="0" smtClean="0">
              <a:latin typeface="Times New Roman"/>
              <a:cs typeface="Times New Roman"/>
            </a:endParaRPr>
          </a:p>
          <a:p>
            <a:pPr>
              <a:buNone/>
            </a:pPr>
            <a:endParaRPr lang="kk-KZ" dirty="0" smtClean="0">
              <a:latin typeface="Times New Roman"/>
              <a:cs typeface="Times New Roman"/>
            </a:endParaRPr>
          </a:p>
          <a:p>
            <a:pPr>
              <a:buNone/>
            </a:pPr>
            <a:endParaRPr lang="kk-KZ" dirty="0" smtClean="0">
              <a:latin typeface="Times New Roman"/>
              <a:cs typeface="Times New Roman"/>
            </a:endParaRPr>
          </a:p>
          <a:p>
            <a:pPr>
              <a:buNone/>
            </a:pPr>
            <a:r>
              <a:rPr lang="ru-RU" dirty="0" smtClean="0">
                <a:latin typeface="Times New Roman"/>
                <a:cs typeface="Times New Roman"/>
              </a:rPr>
              <a:t> </a:t>
            </a:r>
            <a:endParaRPr lang="kk-KZ" dirty="0" smtClean="0">
              <a:latin typeface="Times New Roman"/>
              <a:cs typeface="Times New Roman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just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Хронобиология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(грек.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chronos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—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уақыт 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биология) —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белгілі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уақыт аралығында биологиялық жүйелерде болатын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ырғақты өзгерістерді зерттейтін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биология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ғылымының саласы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Кейде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биологиялық процестер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құбылыстардың мезгіл-мезгіл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қайталануын зерттейтін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ғылым саласы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биоритмологияны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да хронобиология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14414" y="214290"/>
            <a:ext cx="67553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Хронобиология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Картинки по запросу красивые фоны для презентаций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1" name="Shape 71"/>
          <p:cNvSpPr txBox="1">
            <a:spLocks noGrp="1"/>
          </p:cNvSpPr>
          <p:nvPr>
            <p:ph type="title"/>
          </p:nvPr>
        </p:nvSpPr>
        <p:spPr>
          <a:xfrm>
            <a:off x="311700" y="489200"/>
            <a:ext cx="8520600" cy="1091200"/>
          </a:xfrm>
          <a:prstGeom prst="rect">
            <a:avLst/>
          </a:prstGeom>
          <a:ln w="28575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lvl="0" algn="just">
              <a:lnSpc>
                <a:spcPct val="115000"/>
              </a:lnSpc>
              <a:spcAft>
                <a:spcPts val="1600"/>
              </a:spcAft>
              <a:buClr>
                <a:schemeClr val="dk1"/>
              </a:buClr>
              <a:buSzPct val="61111"/>
            </a:pPr>
            <a:r>
              <a:rPr lang="kk-KZ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Хронобиология</a:t>
            </a:r>
            <a:r>
              <a:rPr lang="kk-KZ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биологиялық процестердің уақытқа тәуелділігін зерттейтін дисциплина-аралық ғылым.</a:t>
            </a:r>
            <a:endParaRPr lang="ru" sz="28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2" name="Shape 72"/>
          <p:cNvSpPr txBox="1">
            <a:spLocks noGrp="1"/>
          </p:cNvSpPr>
          <p:nvPr>
            <p:ph type="body" idx="1"/>
          </p:nvPr>
        </p:nvSpPr>
        <p:spPr>
          <a:xfrm>
            <a:off x="311700" y="1730967"/>
            <a:ext cx="8520600" cy="4360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just">
              <a:spcBef>
                <a:spcPts val="0"/>
              </a:spcBef>
              <a:buNone/>
            </a:pPr>
            <a:r>
              <a:rPr lang="ru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</p:txBody>
      </p:sp>
      <p:sp>
        <p:nvSpPr>
          <p:cNvPr id="73" name="Shape 73"/>
          <p:cNvSpPr/>
          <p:nvPr/>
        </p:nvSpPr>
        <p:spPr>
          <a:xfrm>
            <a:off x="4176900" y="1589867"/>
            <a:ext cx="592800" cy="10912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0000FF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4" name="Shape 74"/>
          <p:cNvSpPr/>
          <p:nvPr/>
        </p:nvSpPr>
        <p:spPr>
          <a:xfrm>
            <a:off x="311825" y="2690533"/>
            <a:ext cx="8520600" cy="1796800"/>
          </a:xfrm>
          <a:prstGeom prst="rect">
            <a:avLst/>
          </a:prstGeom>
          <a:solidFill>
            <a:srgbClr val="FFFFFF"/>
          </a:solidFill>
          <a:ln w="28575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just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lang="ru" sz="2400" b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Хронобиологияның </a:t>
            </a:r>
            <a:r>
              <a:rPr lang="ru" sz="24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негізгі мақсаты</a:t>
            </a:r>
            <a:r>
              <a:rPr lang="ru" sz="2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- </a:t>
            </a:r>
            <a:r>
              <a:rPr lang="ru" sz="24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әртүрлі </a:t>
            </a:r>
            <a:r>
              <a:rPr lang="ru" sz="2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биологиялық ритмнің үлесі және организм қызметінің </a:t>
            </a:r>
            <a:r>
              <a:rPr lang="ru" sz="24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ырғақтылығын зерттеу</a:t>
            </a:r>
            <a:r>
              <a:rPr lang="ru" sz="2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</a:p>
        </p:txBody>
      </p:sp>
      <p:pic>
        <p:nvPicPr>
          <p:cNvPr id="79874" name="Picture 2" descr="https://telegraf.com.ua/files/2014/08/2U1YWZkMm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00232" y="4500570"/>
            <a:ext cx="5214974" cy="23574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Картинки по запросу красивые фоны для презентаций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0" name="Shape 60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/>
              <a:t> </a:t>
            </a:r>
          </a:p>
        </p:txBody>
      </p:sp>
      <p:sp>
        <p:nvSpPr>
          <p:cNvPr id="61" name="Shape 61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 dirty="0"/>
              <a:t> </a:t>
            </a:r>
          </a:p>
        </p:txBody>
      </p:sp>
      <p:sp>
        <p:nvSpPr>
          <p:cNvPr id="62" name="Shape 62"/>
          <p:cNvSpPr/>
          <p:nvPr/>
        </p:nvSpPr>
        <p:spPr>
          <a:xfrm>
            <a:off x="1023050" y="319867"/>
            <a:ext cx="6350100" cy="940800"/>
          </a:xfrm>
          <a:prstGeom prst="roundRect">
            <a:avLst>
              <a:gd name="adj" fmla="val 16667"/>
            </a:avLst>
          </a:prstGeom>
          <a:solidFill>
            <a:srgbClr val="A4C2F4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ru" sz="3200" b="1" dirty="0">
                <a:latin typeface="Times New Roman"/>
                <a:ea typeface="Times New Roman"/>
                <a:cs typeface="Times New Roman"/>
                <a:sym typeface="Times New Roman"/>
              </a:rPr>
              <a:t>Биоритмология бірнеше салаларға жіктеледі:</a:t>
            </a:r>
          </a:p>
        </p:txBody>
      </p:sp>
      <p:sp>
        <p:nvSpPr>
          <p:cNvPr id="63" name="Shape 63"/>
          <p:cNvSpPr/>
          <p:nvPr/>
        </p:nvSpPr>
        <p:spPr>
          <a:xfrm>
            <a:off x="543274" y="1815633"/>
            <a:ext cx="3600097" cy="668000"/>
          </a:xfrm>
          <a:prstGeom prst="roundRect">
            <a:avLst>
              <a:gd name="adj" fmla="val 16667"/>
            </a:avLst>
          </a:prstGeom>
          <a:solidFill>
            <a:srgbClr val="6AA84F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ru" sz="2800" b="1" dirty="0">
                <a:solidFill>
                  <a:srgbClr val="FF0000"/>
                </a:solidFill>
              </a:rPr>
              <a:t>ХРОНОФИЗИОЛОГИЯ</a:t>
            </a:r>
          </a:p>
        </p:txBody>
      </p:sp>
      <p:sp>
        <p:nvSpPr>
          <p:cNvPr id="64" name="Shape 64"/>
          <p:cNvSpPr/>
          <p:nvPr/>
        </p:nvSpPr>
        <p:spPr>
          <a:xfrm>
            <a:off x="1972700" y="2898400"/>
            <a:ext cx="4099498" cy="668000"/>
          </a:xfrm>
          <a:prstGeom prst="roundRect">
            <a:avLst>
              <a:gd name="adj" fmla="val 16667"/>
            </a:avLst>
          </a:prstGeom>
          <a:solidFill>
            <a:srgbClr val="6AA84F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ru" sz="2800" b="1" dirty="0">
                <a:solidFill>
                  <a:srgbClr val="FF0000"/>
                </a:solidFill>
              </a:rPr>
              <a:t>ХРОНОФАРМАКОЛОГИЯ</a:t>
            </a:r>
          </a:p>
        </p:txBody>
      </p:sp>
      <p:sp>
        <p:nvSpPr>
          <p:cNvPr id="65" name="Shape 65"/>
          <p:cNvSpPr/>
          <p:nvPr/>
        </p:nvSpPr>
        <p:spPr>
          <a:xfrm>
            <a:off x="4404074" y="3981200"/>
            <a:ext cx="3668387" cy="668000"/>
          </a:xfrm>
          <a:prstGeom prst="roundRect">
            <a:avLst>
              <a:gd name="adj" fmla="val 16667"/>
            </a:avLst>
          </a:prstGeom>
          <a:solidFill>
            <a:srgbClr val="6AA84F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ru" sz="2800" b="1" dirty="0">
                <a:solidFill>
                  <a:srgbClr val="FF0000"/>
                </a:solidFill>
              </a:rPr>
              <a:t>ХРОНОМЕДИЦИНА</a:t>
            </a:r>
          </a:p>
        </p:txBody>
      </p:sp>
      <p:sp>
        <p:nvSpPr>
          <p:cNvPr id="66" name="Shape 66"/>
          <p:cNvSpPr/>
          <p:nvPr/>
        </p:nvSpPr>
        <p:spPr>
          <a:xfrm>
            <a:off x="747900" y="5315233"/>
            <a:ext cx="7746900" cy="940800"/>
          </a:xfrm>
          <a:prstGeom prst="roundRect">
            <a:avLst>
              <a:gd name="adj" fmla="val 16667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91425" tIns="91425" rIns="91425" bIns="91425" anchor="ctr" anchorCtr="0">
            <a:noAutofit/>
          </a:bodyPr>
          <a:lstStyle/>
          <a:p>
            <a:pPr lvl="0" algn="just">
              <a:spcBef>
                <a:spcPts val="0"/>
              </a:spcBef>
              <a:buNone/>
            </a:pPr>
            <a:r>
              <a:rPr lang="ru" sz="28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Олар биологиялық ырғақтарға байланысты арнамалы өзгерістерді тексереді.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85793"/>
            <a:ext cx="8229600" cy="5429289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endParaRPr lang="kk-KZ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k-KZ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Хронофизиология </a:t>
            </a:r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тірі организмдерде жүретін биологиялық процестердің уақытқа тәуелділігін зерттейтін хронобиологияның саласы.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k-KZ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Хрономедицина </a:t>
            </a:r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науқастардың терапиясында биологиялық ритмдерді кең қолданатын медицина мен хронобиология саласы.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k-KZ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Хронопатология </a:t>
            </a:r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организмдегі биологиялық ритмдердің бұзылуынан туындайтын ауруларды зерттейтін ғылым саласы.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7960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3275856" y="2281331"/>
            <a:ext cx="2664296" cy="194421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362877" y="3071419"/>
            <a:ext cx="2664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Хронобиология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1520" y="836712"/>
            <a:ext cx="2880320" cy="8640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081913" y="2821391"/>
            <a:ext cx="2880320" cy="8640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69892" y="4767064"/>
            <a:ext cx="2880320" cy="8640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6154161" y="4767064"/>
            <a:ext cx="2880320" cy="8640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6081913" y="836712"/>
            <a:ext cx="2880320" cy="8640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251520" y="2756986"/>
            <a:ext cx="2880320" cy="8640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V="1">
            <a:off x="5436096" y="1700808"/>
            <a:ext cx="645817" cy="7920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5436096" y="4005064"/>
            <a:ext cx="718065" cy="762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V="1">
            <a:off x="3104577" y="3974976"/>
            <a:ext cx="645817" cy="7920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3104577" y="1700808"/>
            <a:ext cx="745328" cy="762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V="1">
            <a:off x="5940152" y="3187364"/>
            <a:ext cx="141761" cy="167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V="1">
            <a:off x="3136838" y="3189034"/>
            <a:ext cx="141761" cy="167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6293625" y="4937502"/>
            <a:ext cx="2520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География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09774" y="2929094"/>
            <a:ext cx="252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Психология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49912" y="4937502"/>
            <a:ext cx="252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Анатомия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261933" y="1007150"/>
            <a:ext cx="2520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Экология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240167" y="2977923"/>
            <a:ext cx="2520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Физика</a:t>
            </a:r>
            <a:r>
              <a:rPr lang="kk-K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05729" y="1007150"/>
            <a:ext cx="2520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Физиология</a:t>
            </a:r>
            <a:r>
              <a:rPr lang="kk-K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4190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500042"/>
            <a:ext cx="8229600" cy="304324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Биологиялық ырғақ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биологиялық процестер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құбылыстардың қарқыны мен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сипатындағы мезгіл-мезгіл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қайталанып отыратын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өзгерістер реттілігі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Биологиялық ырғақ табиғи жағдайда қоршаған ортадағы құбылыстар өзгерістеріне сәйкес жүреді.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7282" name="Picture 2" descr="https://ifix.kz/wp-content/uploads/2017/10/KLOK-1300x69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3643314"/>
            <a:ext cx="5411947" cy="3214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596" y="428604"/>
            <a:ext cx="8229600" cy="1928826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Биологиялық ырғақ өсімдіктерде жапырақтар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күлте жапырақшалардың тәуліктік және физиологиялық өзгерістері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күзгі жапырақ тастау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қыста өркендердің қатаюы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т.б.)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түрінде байқалады.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62" name="Picture 2" descr="http://static6.depositphotos.com/1087772/580/i/170/depositphotos_5804567-Cronobiology.jpg"/>
          <p:cNvPicPr>
            <a:picLocks noChangeAspect="1" noChangeArrowheads="1"/>
          </p:cNvPicPr>
          <p:nvPr/>
        </p:nvPicPr>
        <p:blipFill>
          <a:blip r:embed="rId2"/>
          <a:srcRect l="15686" r="11765" b="5455"/>
          <a:stretch>
            <a:fillRect/>
          </a:stretch>
        </p:blipFill>
        <p:spPr bwMode="auto">
          <a:xfrm>
            <a:off x="214282" y="2500306"/>
            <a:ext cx="2857520" cy="4143404"/>
          </a:xfrm>
          <a:prstGeom prst="rect">
            <a:avLst/>
          </a:prstGeom>
          <a:noFill/>
        </p:spPr>
      </p:pic>
      <p:pic>
        <p:nvPicPr>
          <p:cNvPr id="92164" name="Picture 4" descr="http://img.labirint.ru/images/comments_pic/1044/01labgvli128868241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64" y="2500306"/>
            <a:ext cx="5857916" cy="40767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_rels/them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670</Words>
  <Application>Microsoft Office PowerPoint</Application>
  <PresentationFormat>Экран (4:3)</PresentationFormat>
  <Paragraphs>114</Paragraphs>
  <Slides>23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7</vt:i4>
      </vt:variant>
      <vt:variant>
        <vt:lpstr>Заголовки слайдов</vt:lpstr>
      </vt:variant>
      <vt:variant>
        <vt:i4>23</vt:i4>
      </vt:variant>
    </vt:vector>
  </HeadingPairs>
  <TitlesOfParts>
    <vt:vector size="30" baseType="lpstr">
      <vt:lpstr>Тема Office</vt:lpstr>
      <vt:lpstr>Изящная</vt:lpstr>
      <vt:lpstr>Городская</vt:lpstr>
      <vt:lpstr>Справедливость</vt:lpstr>
      <vt:lpstr>1_Справедливость</vt:lpstr>
      <vt:lpstr>Эркер</vt:lpstr>
      <vt:lpstr>Трек</vt:lpstr>
      <vt:lpstr>Презентация PowerPoint</vt:lpstr>
      <vt:lpstr>   Жоспар:</vt:lpstr>
      <vt:lpstr>Презентация PowerPoint</vt:lpstr>
      <vt:lpstr>Хронобиология биологиялық процестердің уақытқа тәуелділігін зерттейтін дисциплина-аралық ғылым.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Адамның биологиялық ырғақтылығы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Биоритмдердің негізгі құрылымдық көрсеткіштері</vt:lpstr>
      <vt:lpstr>Презентация PowerPoint</vt:lpstr>
      <vt:lpstr>Биоритмдерді қалыптастыратын негізгі факторлар:</vt:lpstr>
      <vt:lpstr>Презентация PowerPoint</vt:lpstr>
      <vt:lpstr>Пайдаланылған әдебиеттер: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HP</dc:creator>
  <cp:lastModifiedBy>админ</cp:lastModifiedBy>
  <cp:revision>1</cp:revision>
  <dcterms:created xsi:type="dcterms:W3CDTF">2019-09-10T17:02:07Z</dcterms:created>
  <dcterms:modified xsi:type="dcterms:W3CDTF">2021-08-20T09:26:37Z</dcterms:modified>
</cp:coreProperties>
</file>